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24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88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533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 userDrawn="1"/>
        </p:nvSpPr>
        <p:spPr>
          <a:xfrm rot="5400000">
            <a:off x="436880" y="673100"/>
            <a:ext cx="405765" cy="349885"/>
          </a:xfrm>
          <a:prstGeom prst="triangle">
            <a:avLst/>
          </a:prstGeom>
          <a:solidFill>
            <a:srgbClr val="8E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1" name="等腰三角形 10"/>
          <p:cNvSpPr/>
          <p:nvPr userDrawn="1"/>
        </p:nvSpPr>
        <p:spPr>
          <a:xfrm rot="5400000">
            <a:off x="292735" y="814705"/>
            <a:ext cx="253365" cy="218440"/>
          </a:xfrm>
          <a:prstGeom prst="triangl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5" name="标题 14"/>
          <p:cNvSpPr>
            <a:spLocks noGrp="1"/>
          </p:cNvSpPr>
          <p:nvPr>
            <p:ph type="title" hasCustomPrompt="1"/>
          </p:nvPr>
        </p:nvSpPr>
        <p:spPr>
          <a:xfrm>
            <a:off x="926465" y="422275"/>
            <a:ext cx="6571615" cy="8521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zh-CN" altLang="en-US">
                <a:sym typeface="+mn-ea"/>
              </a:rPr>
              <a:t>Click to add title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idx="14" hasCustomPrompt="1"/>
          </p:nvPr>
        </p:nvSpPr>
        <p:spPr>
          <a:xfrm>
            <a:off x="4321175" y="6207125"/>
            <a:ext cx="3549650" cy="372745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Myriad Pro" panose="020B0503030403020204" charset="0"/>
                <a:ea typeface="微软雅黑" panose="020B050302020402020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>
                <a:sym typeface="+mn-ea"/>
              </a:rPr>
              <a:t>Click to add </a:t>
            </a:r>
            <a:r>
              <a:rPr lang="en-US" altLang="zh-CN">
                <a:sym typeface="+mn-ea"/>
              </a:rPr>
              <a:t>text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5" hasCustomPrompt="1"/>
          </p:nvPr>
        </p:nvSpPr>
        <p:spPr>
          <a:xfrm>
            <a:off x="4340860" y="5834380"/>
            <a:ext cx="3510280" cy="372745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add title</a:t>
            </a:r>
            <a:endParaRPr lang="zh-CN" altLang="en-US" dirty="0"/>
          </a:p>
        </p:txBody>
      </p:sp>
      <p:sp>
        <p:nvSpPr>
          <p:cNvPr id="7" name="文本占位符 2"/>
          <p:cNvSpPr>
            <a:spLocks noGrp="1"/>
          </p:cNvSpPr>
          <p:nvPr>
            <p:ph type="body" idx="16" hasCustomPrompt="1"/>
          </p:nvPr>
        </p:nvSpPr>
        <p:spPr>
          <a:xfrm>
            <a:off x="8681720" y="49530"/>
            <a:ext cx="3510280" cy="372745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rgbClr val="004966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>
                <a:sym typeface="+mn-ea"/>
              </a:rPr>
              <a:t>Click to add title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8767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76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46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787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559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94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54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70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570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6D41B-A750-4E1E-A628-98C2CA9360E5}" type="datetimeFigureOut">
              <a:rPr lang="zh-CN" altLang="en-US" smtClean="0"/>
              <a:t>2019/7/19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2241C-5835-4DB4-9798-5F9C2BB43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99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ohm.co.jp/electronics-basics/resistors/r_what9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6465" y="422275"/>
            <a:ext cx="8011473" cy="852170"/>
          </a:xfrm>
        </p:spPr>
        <p:txBody>
          <a:bodyPr/>
          <a:lstStyle/>
          <a:p>
            <a:r>
              <a:rPr lang="ja-JP" altLang="en-US" dirty="0" smtClean="0"/>
              <a:t>抵抗値の読め方１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>
          <a:xfrm>
            <a:off x="8910049" y="47883"/>
            <a:ext cx="3510280" cy="372745"/>
          </a:xfrm>
        </p:spPr>
        <p:txBody>
          <a:bodyPr/>
          <a:lstStyle/>
          <a:p>
            <a:r>
              <a:rPr lang="en-US" altLang="zh-CN" dirty="0" smtClean="0"/>
              <a:t>2019.7.24</a:t>
            </a:r>
            <a:endParaRPr lang="zh-CN" altLang="en-US" dirty="0"/>
          </a:p>
        </p:txBody>
      </p:sp>
      <p:grpSp>
        <p:nvGrpSpPr>
          <p:cNvPr id="31" name="组合 30"/>
          <p:cNvGrpSpPr/>
          <p:nvPr/>
        </p:nvGrpSpPr>
        <p:grpSpPr>
          <a:xfrm>
            <a:off x="609600" y="2645669"/>
            <a:ext cx="4136572" cy="1873551"/>
            <a:chOff x="2031999" y="2393640"/>
            <a:chExt cx="7663543" cy="2321544"/>
          </a:xfrm>
        </p:grpSpPr>
        <p:sp>
          <p:nvSpPr>
            <p:cNvPr id="8" name="圆角矩形 7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剪去同侧角的矩形 9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剪去同侧角的矩形 11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/>
            <p:cNvSpPr/>
            <p:nvPr/>
          </p:nvSpPr>
          <p:spPr>
            <a:xfrm>
              <a:off x="4197135" y="2687990"/>
              <a:ext cx="493486" cy="17205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6550206" y="2705281"/>
              <a:ext cx="493485" cy="172059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291714" y="2705281"/>
              <a:ext cx="493486" cy="17205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528617" y="2645669"/>
            <a:ext cx="4136572" cy="1873551"/>
            <a:chOff x="2031999" y="2393640"/>
            <a:chExt cx="7663543" cy="2321544"/>
          </a:xfrm>
        </p:grpSpPr>
        <p:sp>
          <p:nvSpPr>
            <p:cNvPr id="33" name="圆角矩形 32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剪去同侧角的矩形 33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剪去同侧角的矩形 34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6" name="直接连接符 35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4197135" y="2687990"/>
              <a:ext cx="493486" cy="17205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6386290" y="2705281"/>
              <a:ext cx="600366" cy="1694180"/>
            </a:xfrm>
            <a:prstGeom prst="rect">
              <a:avLst/>
            </a:prstGeom>
            <a:solidFill>
              <a:srgbClr val="F3EE79"/>
            </a:solidFill>
            <a:ln>
              <a:solidFill>
                <a:srgbClr val="F3E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矩形 43"/>
            <p:cNvSpPr/>
            <p:nvPr/>
          </p:nvSpPr>
          <p:spPr>
            <a:xfrm>
              <a:off x="5291714" y="2705281"/>
              <a:ext cx="493486" cy="17205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8" name="矩形 47"/>
          <p:cNvSpPr/>
          <p:nvPr/>
        </p:nvSpPr>
        <p:spPr>
          <a:xfrm>
            <a:off x="-655149" y="5807083"/>
            <a:ext cx="13659730" cy="73607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标题 1"/>
          <p:cNvSpPr txBox="1">
            <a:spLocks/>
          </p:cNvSpPr>
          <p:nvPr/>
        </p:nvSpPr>
        <p:spPr>
          <a:xfrm>
            <a:off x="2502290" y="5690984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chemeClr val="bg1"/>
                </a:solidFill>
              </a:rPr>
              <a:t>金色・銀色は必ず右側である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50" name="直接箭头连接符 49"/>
          <p:cNvCxnSpPr/>
          <p:nvPr/>
        </p:nvCxnSpPr>
        <p:spPr>
          <a:xfrm>
            <a:off x="1706985" y="2249714"/>
            <a:ext cx="1853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7683703" y="2264229"/>
            <a:ext cx="1853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标题 1"/>
          <p:cNvSpPr txBox="1">
            <a:spLocks/>
          </p:cNvSpPr>
          <p:nvPr/>
        </p:nvSpPr>
        <p:spPr>
          <a:xfrm>
            <a:off x="2168979" y="1900607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</a:rPr>
              <a:t>読み方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标题 1"/>
          <p:cNvSpPr txBox="1">
            <a:spLocks/>
          </p:cNvSpPr>
          <p:nvPr/>
        </p:nvSpPr>
        <p:spPr>
          <a:xfrm>
            <a:off x="8186263" y="1886896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</a:rPr>
              <a:t>読み方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6465" y="422275"/>
            <a:ext cx="8011473" cy="852170"/>
          </a:xfrm>
        </p:spPr>
        <p:txBody>
          <a:bodyPr/>
          <a:lstStyle/>
          <a:p>
            <a:r>
              <a:rPr lang="ja-JP" altLang="en-US" dirty="0" smtClean="0"/>
              <a:t>特別の抵抗器：０</a:t>
            </a:r>
            <a:r>
              <a:rPr lang="el-GR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Ω</a:t>
            </a:r>
            <a:r>
              <a:rPr lang="ja-JP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抵抗器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2019.7.26</a:t>
            </a:r>
            <a:endParaRPr lang="zh-CN" altLang="en-US" dirty="0"/>
          </a:p>
        </p:txBody>
      </p:sp>
      <p:grpSp>
        <p:nvGrpSpPr>
          <p:cNvPr id="27" name="组合 26"/>
          <p:cNvGrpSpPr/>
          <p:nvPr/>
        </p:nvGrpSpPr>
        <p:grpSpPr>
          <a:xfrm rot="10800000">
            <a:off x="1954712" y="2616337"/>
            <a:ext cx="9116059" cy="1873551"/>
            <a:chOff x="2031999" y="2393640"/>
            <a:chExt cx="7663543" cy="2321544"/>
          </a:xfrm>
        </p:grpSpPr>
        <p:sp>
          <p:nvSpPr>
            <p:cNvPr id="28" name="圆角矩形 27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剪去同侧角的矩形 28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剪去同侧角的矩形 29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矩形 63"/>
            <p:cNvSpPr/>
            <p:nvPr/>
          </p:nvSpPr>
          <p:spPr>
            <a:xfrm>
              <a:off x="5835650" y="2687990"/>
              <a:ext cx="246742" cy="1720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41" name="直接连接符 40"/>
          <p:cNvCxnSpPr/>
          <p:nvPr/>
        </p:nvCxnSpPr>
        <p:spPr>
          <a:xfrm>
            <a:off x="4567161" y="284836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8504938" y="287105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形标注 45"/>
          <p:cNvSpPr/>
          <p:nvPr/>
        </p:nvSpPr>
        <p:spPr>
          <a:xfrm flipH="1" flipV="1">
            <a:off x="5993181" y="5172302"/>
            <a:ext cx="3118757" cy="1412316"/>
          </a:xfrm>
          <a:prstGeom prst="wedgeEllipseCallout">
            <a:avLst>
              <a:gd name="adj1" fmla="val 22480"/>
              <a:gd name="adj2" fmla="val 12657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6659526" y="5887789"/>
            <a:ext cx="1786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抵抗値</a:t>
            </a:r>
            <a:r>
              <a:rPr lang="en-US" altLang="ja-JP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el-GR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Ω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7152449" y="542612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黒い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613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Seeed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ja-JP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ノベリティ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2019.7.29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00502" y="228963"/>
            <a:ext cx="3857625" cy="6858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500314" y="5811307"/>
            <a:ext cx="8706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MFT</a:t>
            </a:r>
            <a:r>
              <a:rPr lang="ja-JP" altLang="en-US" sz="4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ja-JP" sz="4400" b="1" dirty="0" smtClean="0">
                <a:solidFill>
                  <a:srgbClr val="0049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SEEED</a:t>
            </a:r>
            <a:r>
              <a:rPr lang="ja-JP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ブース</a:t>
            </a:r>
            <a:r>
              <a:rPr lang="ja-JP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配布します</a:t>
            </a:r>
            <a:r>
              <a:rPr lang="en-US" altLang="ja-JP" sz="2800" b="1" dirty="0" smtClean="0"/>
              <a:t>(</a:t>
            </a:r>
            <a:r>
              <a:rPr lang="ja-JP" altLang="en-US" sz="2800" b="1" dirty="0" smtClean="0"/>
              <a:t>｀・</a:t>
            </a:r>
            <a:r>
              <a:rPr lang="en-US" altLang="ja-JP" sz="2800" b="1" dirty="0" smtClean="0"/>
              <a:t>ω</a:t>
            </a:r>
            <a:r>
              <a:rPr lang="ja-JP" altLang="en-US" sz="2800" b="1" dirty="0" smtClean="0"/>
              <a:t>・</a:t>
            </a:r>
            <a:r>
              <a:rPr lang="en-US" altLang="ja-JP" sz="2800" b="1" dirty="0" smtClean="0"/>
              <a:t>´)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791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6465" y="422275"/>
            <a:ext cx="8011473" cy="852170"/>
          </a:xfrm>
        </p:spPr>
        <p:txBody>
          <a:bodyPr/>
          <a:lstStyle/>
          <a:p>
            <a:r>
              <a:rPr lang="ja-JP" altLang="en-US" dirty="0" smtClean="0"/>
              <a:t>抵抗値の読め方２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2019.7.24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 rot="10800000">
            <a:off x="1954712" y="2617637"/>
            <a:ext cx="9116059" cy="1873551"/>
            <a:chOff x="2031999" y="2393640"/>
            <a:chExt cx="7663543" cy="2321544"/>
          </a:xfrm>
        </p:grpSpPr>
        <p:sp>
          <p:nvSpPr>
            <p:cNvPr id="7" name="圆角矩形 6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剪去同侧角的矩形 7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剪去同侧角的矩形 8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6442445" y="2707075"/>
              <a:ext cx="246742" cy="172059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7048186" y="2663957"/>
              <a:ext cx="181032" cy="176371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5836705" y="2707075"/>
              <a:ext cx="246742" cy="1720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9" name="直接箭头连接符 18"/>
          <p:cNvCxnSpPr/>
          <p:nvPr/>
        </p:nvCxnSpPr>
        <p:spPr>
          <a:xfrm>
            <a:off x="4554498" y="2428400"/>
            <a:ext cx="40852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形标注 22"/>
          <p:cNvSpPr/>
          <p:nvPr/>
        </p:nvSpPr>
        <p:spPr>
          <a:xfrm flipH="1" flipV="1">
            <a:off x="7952014" y="4816991"/>
            <a:ext cx="3118757" cy="1412316"/>
          </a:xfrm>
          <a:prstGeom prst="wedgeEllipseCallout">
            <a:avLst>
              <a:gd name="adj1" fmla="val 56854"/>
              <a:gd name="adj2" fmla="val 12098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8313285" y="5261539"/>
            <a:ext cx="2757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/>
              <a:t>大きなギャップ！</a:t>
            </a:r>
            <a:endParaRPr lang="zh-CN" altLang="en-US" sz="2800" b="1" dirty="0"/>
          </a:p>
        </p:txBody>
      </p:sp>
      <p:sp>
        <p:nvSpPr>
          <p:cNvPr id="25" name="标题 1"/>
          <p:cNvSpPr txBox="1">
            <a:spLocks/>
          </p:cNvSpPr>
          <p:nvPr/>
        </p:nvSpPr>
        <p:spPr>
          <a:xfrm>
            <a:off x="5824387" y="1456737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</a:rPr>
              <a:t>読み方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4567161" y="284966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8504938" y="287235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86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抵抗値の読め</a:t>
            </a:r>
            <a:r>
              <a:rPr lang="ja-JP" altLang="en-US" dirty="0" smtClean="0"/>
              <a:t>方３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2019.7.24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1954712" y="2617637"/>
            <a:ext cx="9116059" cy="1873551"/>
            <a:chOff x="2031999" y="2393640"/>
            <a:chExt cx="7663543" cy="2321544"/>
          </a:xfrm>
        </p:grpSpPr>
        <p:sp>
          <p:nvSpPr>
            <p:cNvPr id="7" name="圆角矩形 6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剪去同侧角的矩形 7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剪去同侧角的矩形 8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/>
            <p:cNvSpPr/>
            <p:nvPr/>
          </p:nvSpPr>
          <p:spPr>
            <a:xfrm>
              <a:off x="7246813" y="2696151"/>
              <a:ext cx="259394" cy="172060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6246570" y="2696152"/>
              <a:ext cx="181032" cy="171243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5533535" y="2696151"/>
              <a:ext cx="161071" cy="17449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4904222" y="2714958"/>
              <a:ext cx="161072" cy="16977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椭圆形标注 21"/>
          <p:cNvSpPr/>
          <p:nvPr/>
        </p:nvSpPr>
        <p:spPr>
          <a:xfrm>
            <a:off x="7890864" y="849085"/>
            <a:ext cx="2983964" cy="1503212"/>
          </a:xfrm>
          <a:prstGeom prst="wedgeEllipseCallout">
            <a:avLst>
              <a:gd name="adj1" fmla="val -32999"/>
              <a:gd name="adj2" fmla="val 8129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157920" y="1328567"/>
            <a:ext cx="2541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/>
              <a:t>端末に一番近く</a:t>
            </a:r>
            <a:endParaRPr lang="zh-CN" altLang="en-US" sz="2800" b="1" dirty="0"/>
          </a:p>
        </p:txBody>
      </p:sp>
      <p:cxnSp>
        <p:nvCxnSpPr>
          <p:cNvPr id="25" name="直接箭头连接符 24"/>
          <p:cNvCxnSpPr/>
          <p:nvPr/>
        </p:nvCxnSpPr>
        <p:spPr>
          <a:xfrm flipH="1">
            <a:off x="5036949" y="2352297"/>
            <a:ext cx="285391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935389" y="192873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読み方</a:t>
            </a:r>
            <a:endParaRPr lang="zh-CN" altLang="en-US" b="1" dirty="0"/>
          </a:p>
        </p:txBody>
      </p:sp>
      <p:sp>
        <p:nvSpPr>
          <p:cNvPr id="27" name="矩形 26"/>
          <p:cNvSpPr/>
          <p:nvPr/>
        </p:nvSpPr>
        <p:spPr>
          <a:xfrm>
            <a:off x="-655149" y="5807083"/>
            <a:ext cx="13659730" cy="73607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标题 1"/>
          <p:cNvSpPr txBox="1">
            <a:spLocks/>
          </p:cNvSpPr>
          <p:nvPr/>
        </p:nvSpPr>
        <p:spPr>
          <a:xfrm>
            <a:off x="2962358" y="5677008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chemeClr val="bg1"/>
                </a:solidFill>
              </a:rPr>
              <a:t>適用されない場合もあります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4509935" y="284966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4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抵抗器のカラーコード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2019.7.24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940" y="1387978"/>
            <a:ext cx="6294576" cy="433286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208100" y="1453165"/>
            <a:ext cx="6933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カラー</a:t>
            </a:r>
            <a:endParaRPr lang="zh-CN" altLang="en-US" sz="1400" b="1" dirty="0"/>
          </a:p>
        </p:txBody>
      </p:sp>
      <p:sp>
        <p:nvSpPr>
          <p:cNvPr id="9" name="矩形 8"/>
          <p:cNvSpPr/>
          <p:nvPr/>
        </p:nvSpPr>
        <p:spPr>
          <a:xfrm>
            <a:off x="4130040" y="1470660"/>
            <a:ext cx="586740" cy="461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956810" y="1470659"/>
            <a:ext cx="621030" cy="461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11" name="矩形 10"/>
          <p:cNvSpPr/>
          <p:nvPr/>
        </p:nvSpPr>
        <p:spPr>
          <a:xfrm>
            <a:off x="5817870" y="1453165"/>
            <a:ext cx="628650" cy="461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58940" y="1470659"/>
            <a:ext cx="617220" cy="461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688580" y="1470659"/>
            <a:ext cx="621030" cy="479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8548270" y="1453165"/>
            <a:ext cx="717650" cy="479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110694" y="1453165"/>
            <a:ext cx="6933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個位</a:t>
            </a:r>
            <a:endParaRPr lang="zh-CN" altLang="en-US" sz="14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4978073" y="1453165"/>
            <a:ext cx="6933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十位</a:t>
            </a:r>
            <a:endParaRPr lang="zh-CN" altLang="en-US" sz="14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5899637" y="1453165"/>
            <a:ext cx="6933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百位</a:t>
            </a:r>
            <a:endParaRPr lang="zh-CN" altLang="en-US" sz="14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6715205" y="1453165"/>
            <a:ext cx="6933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乗数</a:t>
            </a:r>
            <a:endParaRPr lang="zh-CN" altLang="en-US" sz="1400" b="1" dirty="0"/>
          </a:p>
        </p:txBody>
      </p:sp>
      <p:sp>
        <p:nvSpPr>
          <p:cNvPr id="18" name="文本框 17"/>
          <p:cNvSpPr txBox="1"/>
          <p:nvPr/>
        </p:nvSpPr>
        <p:spPr>
          <a:xfrm>
            <a:off x="7688580" y="1453165"/>
            <a:ext cx="6933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誤差</a:t>
            </a:r>
            <a:endParaRPr lang="zh-CN" altLang="en-US" sz="1400" b="1" dirty="0"/>
          </a:p>
        </p:txBody>
      </p:sp>
      <p:sp>
        <p:nvSpPr>
          <p:cNvPr id="19" name="文本框 18"/>
          <p:cNvSpPr txBox="1"/>
          <p:nvPr/>
        </p:nvSpPr>
        <p:spPr>
          <a:xfrm>
            <a:off x="8527048" y="1453165"/>
            <a:ext cx="69334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温度係数</a:t>
            </a:r>
            <a:endParaRPr lang="zh-CN" altLang="en-US" sz="1400" b="1" dirty="0"/>
          </a:p>
        </p:txBody>
      </p:sp>
      <p:sp>
        <p:nvSpPr>
          <p:cNvPr id="20" name="文本占位符 3"/>
          <p:cNvSpPr>
            <a:spLocks noGrp="1"/>
          </p:cNvSpPr>
          <p:nvPr>
            <p:ph type="body" idx="15"/>
          </p:nvPr>
        </p:nvSpPr>
        <p:spPr>
          <a:xfrm>
            <a:off x="3408581" y="6088380"/>
            <a:ext cx="5956935" cy="37274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カラーコードを参考し、正しく抵抗値を読める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72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椭圆 43"/>
          <p:cNvSpPr/>
          <p:nvPr/>
        </p:nvSpPr>
        <p:spPr>
          <a:xfrm>
            <a:off x="5203065" y="5687501"/>
            <a:ext cx="1182416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6082973" y="5191967"/>
            <a:ext cx="1202468" cy="460789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4406380" y="6064426"/>
            <a:ext cx="923925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6465" y="422275"/>
            <a:ext cx="8011473" cy="852170"/>
          </a:xfrm>
        </p:spPr>
        <p:txBody>
          <a:bodyPr/>
          <a:lstStyle/>
          <a:p>
            <a:r>
              <a:rPr lang="ja-JP" altLang="en-US" dirty="0" smtClean="0"/>
              <a:t>３色抵抗値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2019.7.26</a:t>
            </a:r>
            <a:endParaRPr lang="zh-CN" altLang="en-US" dirty="0"/>
          </a:p>
        </p:txBody>
      </p:sp>
      <p:sp>
        <p:nvSpPr>
          <p:cNvPr id="25" name="标题 1"/>
          <p:cNvSpPr txBox="1">
            <a:spLocks/>
          </p:cNvSpPr>
          <p:nvPr/>
        </p:nvSpPr>
        <p:spPr>
          <a:xfrm>
            <a:off x="5824387" y="1456737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</a:rPr>
              <a:t>読み方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1954712" y="2427100"/>
            <a:ext cx="9116059" cy="4021187"/>
            <a:chOff x="1954712" y="2428400"/>
            <a:chExt cx="9116059" cy="4021187"/>
          </a:xfrm>
        </p:grpSpPr>
        <p:grpSp>
          <p:nvGrpSpPr>
            <p:cNvPr id="6" name="组合 5"/>
            <p:cNvGrpSpPr/>
            <p:nvPr/>
          </p:nvGrpSpPr>
          <p:grpSpPr>
            <a:xfrm rot="10800000">
              <a:off x="1954712" y="2617637"/>
              <a:ext cx="9116059" cy="1873551"/>
              <a:chOff x="2031999" y="2393640"/>
              <a:chExt cx="7663543" cy="2321544"/>
            </a:xfrm>
          </p:grpSpPr>
          <p:sp>
            <p:nvSpPr>
              <p:cNvPr id="7" name="圆角矩形 6"/>
              <p:cNvSpPr/>
              <p:nvPr/>
            </p:nvSpPr>
            <p:spPr>
              <a:xfrm>
                <a:off x="2031999" y="2570270"/>
                <a:ext cx="7663543" cy="1968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剪去同侧角的矩形 7"/>
              <p:cNvSpPr/>
              <p:nvPr/>
            </p:nvSpPr>
            <p:spPr>
              <a:xfrm rot="10800000" flipV="1">
                <a:off x="4065052" y="4416753"/>
                <a:ext cx="3569461" cy="298431"/>
              </a:xfrm>
              <a:prstGeom prst="snip2SameRect">
                <a:avLst>
                  <a:gd name="adj1" fmla="val 47307"/>
                  <a:gd name="adj2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剪去同侧角的矩形 8"/>
              <p:cNvSpPr/>
              <p:nvPr/>
            </p:nvSpPr>
            <p:spPr>
              <a:xfrm rot="10800000">
                <a:off x="4065051" y="2393640"/>
                <a:ext cx="3569461" cy="298431"/>
              </a:xfrm>
              <a:prstGeom prst="snip2SameRect">
                <a:avLst>
                  <a:gd name="adj1" fmla="val 47307"/>
                  <a:gd name="adj2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0" name="直接连接符 9"/>
              <p:cNvCxnSpPr/>
              <p:nvPr/>
            </p:nvCxnSpPr>
            <p:spPr>
              <a:xfrm>
                <a:off x="4090237" y="2566189"/>
                <a:ext cx="106899" cy="12180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 flipV="1">
                <a:off x="4171950" y="2692071"/>
                <a:ext cx="33274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 flipH="1">
                <a:off x="7499350" y="2570269"/>
                <a:ext cx="106899" cy="12180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7509995" y="4417773"/>
                <a:ext cx="106899" cy="12180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 flipV="1">
                <a:off x="4171950" y="4412670"/>
                <a:ext cx="3327400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 flipH="1">
                <a:off x="4090236" y="4418794"/>
                <a:ext cx="106899" cy="12180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矩形 15"/>
              <p:cNvSpPr/>
              <p:nvPr/>
            </p:nvSpPr>
            <p:spPr>
              <a:xfrm>
                <a:off x="6442445" y="2707075"/>
                <a:ext cx="246742" cy="1720599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7048186" y="2663957"/>
                <a:ext cx="181032" cy="176371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5836705" y="2707075"/>
                <a:ext cx="246742" cy="17206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19" name="直接箭头连接符 18"/>
            <p:cNvCxnSpPr/>
            <p:nvPr/>
          </p:nvCxnSpPr>
          <p:spPr>
            <a:xfrm>
              <a:off x="4554498" y="2428400"/>
              <a:ext cx="4085224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4567161" y="2849665"/>
              <a:ext cx="0" cy="14006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8504938" y="2872355"/>
              <a:ext cx="0" cy="14006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文本框 2"/>
            <p:cNvSpPr txBox="1"/>
            <p:nvPr/>
          </p:nvSpPr>
          <p:spPr>
            <a:xfrm>
              <a:off x="4458614" y="6080255"/>
              <a:ext cx="8958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十位 </a:t>
              </a:r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8" name="直接箭头连接符 27"/>
            <p:cNvCxnSpPr/>
            <p:nvPr/>
          </p:nvCxnSpPr>
          <p:spPr>
            <a:xfrm>
              <a:off x="4978674" y="4344215"/>
              <a:ext cx="0" cy="161326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>
            <a:xfrm>
              <a:off x="5677632" y="4351937"/>
              <a:ext cx="0" cy="123044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椭圆形标注 35"/>
            <p:cNvSpPr/>
            <p:nvPr/>
          </p:nvSpPr>
          <p:spPr>
            <a:xfrm flipH="1" flipV="1">
              <a:off x="7952014" y="4816991"/>
              <a:ext cx="3118757" cy="1412316"/>
            </a:xfrm>
            <a:prstGeom prst="wedgeEllipseCallout">
              <a:avLst>
                <a:gd name="adj1" fmla="val 56854"/>
                <a:gd name="adj2" fmla="val 120989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283274" y="5249745"/>
              <a:ext cx="242245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 smtClean="0"/>
                <a:t>抵抗値：</a:t>
              </a:r>
              <a:r>
                <a:rPr lang="en-US" altLang="zh-CN" sz="2800" b="1" dirty="0" smtClean="0"/>
                <a:t>53</a:t>
              </a:r>
              <a:r>
                <a:rPr lang="en-US" altLang="ja-JP" sz="2800" b="1" dirty="0" smtClean="0"/>
                <a:t>00</a:t>
              </a:r>
              <a:r>
                <a:rPr lang="en-US" altLang="zh-CN" sz="2800" b="1" dirty="0" smtClean="0"/>
                <a:t>Ω</a:t>
              </a:r>
              <a:endParaRPr lang="zh-CN" altLang="en-US" sz="2800" b="1" dirty="0"/>
            </a:p>
          </p:txBody>
        </p:sp>
        <p:cxnSp>
          <p:nvCxnSpPr>
            <p:cNvPr id="38" name="直接箭头连接符 37"/>
            <p:cNvCxnSpPr/>
            <p:nvPr/>
          </p:nvCxnSpPr>
          <p:spPr>
            <a:xfrm>
              <a:off x="6432375" y="4344215"/>
              <a:ext cx="0" cy="77932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本框 39"/>
            <p:cNvSpPr txBox="1"/>
            <p:nvPr/>
          </p:nvSpPr>
          <p:spPr>
            <a:xfrm>
              <a:off x="6142179" y="5249745"/>
              <a:ext cx="1143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乗数 </a:t>
              </a: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100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354466" y="5695094"/>
              <a:ext cx="857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個</a:t>
              </a:r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位 </a:t>
              </a: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524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6465" y="422275"/>
            <a:ext cx="8011473" cy="852170"/>
          </a:xfrm>
        </p:spPr>
        <p:txBody>
          <a:bodyPr/>
          <a:lstStyle/>
          <a:p>
            <a:r>
              <a:rPr lang="ja-JP" altLang="en-US" dirty="0" smtClean="0"/>
              <a:t>４色抵抗値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2019.7.26</a:t>
            </a:r>
            <a:endParaRPr lang="zh-CN" altLang="en-US" dirty="0"/>
          </a:p>
        </p:txBody>
      </p:sp>
      <p:sp>
        <p:nvSpPr>
          <p:cNvPr id="25" name="标题 1"/>
          <p:cNvSpPr txBox="1">
            <a:spLocks/>
          </p:cNvSpPr>
          <p:nvPr/>
        </p:nvSpPr>
        <p:spPr>
          <a:xfrm>
            <a:off x="5824387" y="1456737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</a:rPr>
              <a:t>読み方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5272781" y="5687501"/>
            <a:ext cx="1112700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6082972" y="5228659"/>
            <a:ext cx="1180895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4406380" y="6064426"/>
            <a:ext cx="923925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 rot="10800000">
            <a:off x="1954712" y="2616337"/>
            <a:ext cx="9116059" cy="1873551"/>
            <a:chOff x="2031999" y="2393640"/>
            <a:chExt cx="7663543" cy="2321544"/>
          </a:xfrm>
        </p:grpSpPr>
        <p:sp>
          <p:nvSpPr>
            <p:cNvPr id="42" name="圆角矩形 41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剪去同侧角的矩形 42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剪去同侧角的矩形 43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5" name="直接连接符 44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矩形 50"/>
            <p:cNvSpPr/>
            <p:nvPr/>
          </p:nvSpPr>
          <p:spPr>
            <a:xfrm>
              <a:off x="6442445" y="2707075"/>
              <a:ext cx="246742" cy="172059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矩形 51"/>
            <p:cNvSpPr/>
            <p:nvPr/>
          </p:nvSpPr>
          <p:spPr>
            <a:xfrm>
              <a:off x="7048186" y="2663957"/>
              <a:ext cx="181032" cy="176371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矩形 52"/>
            <p:cNvSpPr/>
            <p:nvPr/>
          </p:nvSpPr>
          <p:spPr>
            <a:xfrm>
              <a:off x="5836706" y="2687990"/>
              <a:ext cx="246742" cy="1720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31" name="直接箭头连接符 30"/>
          <p:cNvCxnSpPr/>
          <p:nvPr/>
        </p:nvCxnSpPr>
        <p:spPr>
          <a:xfrm>
            <a:off x="4554498" y="2427100"/>
            <a:ext cx="40852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4567161" y="284836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8504938" y="287105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4458614" y="6078955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>
            <a:off x="4978674" y="4342915"/>
            <a:ext cx="0" cy="161326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5677632" y="4350637"/>
            <a:ext cx="0" cy="123044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形标注 36"/>
          <p:cNvSpPr/>
          <p:nvPr/>
        </p:nvSpPr>
        <p:spPr>
          <a:xfrm flipH="1" flipV="1">
            <a:off x="7952014" y="4815691"/>
            <a:ext cx="3118757" cy="1412316"/>
          </a:xfrm>
          <a:prstGeom prst="wedgeEllipseCallout">
            <a:avLst>
              <a:gd name="adj1" fmla="val 56854"/>
              <a:gd name="adj2" fmla="val 12098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8324614" y="5108151"/>
            <a:ext cx="2427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抵抗値：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53</a:t>
            </a:r>
            <a:r>
              <a:rPr lang="en-US" altLang="ja-JP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Ω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9" name="直接箭头连接符 38"/>
          <p:cNvCxnSpPr/>
          <p:nvPr/>
        </p:nvCxnSpPr>
        <p:spPr>
          <a:xfrm>
            <a:off x="6432375" y="4342915"/>
            <a:ext cx="0" cy="77932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6142179" y="5248445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乗</a:t>
            </a:r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431971" y="569379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5" name="直接箭头连接符 54"/>
          <p:cNvCxnSpPr/>
          <p:nvPr/>
        </p:nvCxnSpPr>
        <p:spPr>
          <a:xfrm>
            <a:off x="9129486" y="3571395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8652382" y="2755587"/>
            <a:ext cx="369475" cy="1587328"/>
          </a:xfrm>
          <a:prstGeom prst="rect">
            <a:avLst/>
          </a:prstGeom>
          <a:solidFill>
            <a:srgbClr val="F3EE79"/>
          </a:solidFill>
          <a:ln>
            <a:solidFill>
              <a:srgbClr val="F3E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9774143" y="3359346"/>
            <a:ext cx="1180895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文本框 57"/>
          <p:cNvSpPr txBox="1"/>
          <p:nvPr/>
        </p:nvSpPr>
        <p:spPr>
          <a:xfrm>
            <a:off x="10070389" y="33579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誤差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8805079" y="5553839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誤差：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±5%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792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6465" y="422275"/>
            <a:ext cx="8011473" cy="852170"/>
          </a:xfrm>
        </p:spPr>
        <p:txBody>
          <a:bodyPr/>
          <a:lstStyle/>
          <a:p>
            <a:r>
              <a:rPr lang="ja-JP" altLang="en-US" dirty="0" smtClean="0"/>
              <a:t>５色抵抗値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2019.7.26</a:t>
            </a:r>
            <a:endParaRPr lang="zh-CN" altLang="en-US" dirty="0"/>
          </a:p>
        </p:txBody>
      </p:sp>
      <p:sp>
        <p:nvSpPr>
          <p:cNvPr id="25" name="标题 1"/>
          <p:cNvSpPr txBox="1">
            <a:spLocks/>
          </p:cNvSpPr>
          <p:nvPr/>
        </p:nvSpPr>
        <p:spPr>
          <a:xfrm>
            <a:off x="5824387" y="1456737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</a:rPr>
              <a:t>読み方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5272781" y="5687501"/>
            <a:ext cx="1112700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5980694" y="5228659"/>
            <a:ext cx="1180895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4406380" y="6064426"/>
            <a:ext cx="923925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 rot="10800000">
            <a:off x="1954712" y="2616337"/>
            <a:ext cx="9116059" cy="1873551"/>
            <a:chOff x="2031999" y="2393640"/>
            <a:chExt cx="7663543" cy="2321544"/>
          </a:xfrm>
        </p:grpSpPr>
        <p:sp>
          <p:nvSpPr>
            <p:cNvPr id="28" name="圆角矩形 27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剪去同侧角的矩形 28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剪去同侧角的矩形 29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6442445" y="2707075"/>
              <a:ext cx="246742" cy="172059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7048186" y="2663957"/>
              <a:ext cx="181032" cy="176371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5836706" y="2687990"/>
              <a:ext cx="246742" cy="1720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矩形 55"/>
            <p:cNvSpPr/>
            <p:nvPr/>
          </p:nvSpPr>
          <p:spPr>
            <a:xfrm>
              <a:off x="5187604" y="2687990"/>
              <a:ext cx="246742" cy="17206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40" name="直接箭头连接符 39"/>
          <p:cNvCxnSpPr/>
          <p:nvPr/>
        </p:nvCxnSpPr>
        <p:spPr>
          <a:xfrm>
            <a:off x="4554498" y="2427100"/>
            <a:ext cx="40852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4567161" y="284836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8504938" y="2871055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4458614" y="6078955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百</a:t>
            </a:r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>
            <a:off x="4978674" y="4342915"/>
            <a:ext cx="0" cy="161326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5677632" y="4350637"/>
            <a:ext cx="0" cy="123044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形标注 45"/>
          <p:cNvSpPr/>
          <p:nvPr/>
        </p:nvSpPr>
        <p:spPr>
          <a:xfrm flipH="1" flipV="1">
            <a:off x="7952014" y="4815691"/>
            <a:ext cx="3118757" cy="1412316"/>
          </a:xfrm>
          <a:prstGeom prst="wedgeEllipseCallout">
            <a:avLst>
              <a:gd name="adj1" fmla="val 56854"/>
              <a:gd name="adj2" fmla="val 12098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8337178" y="5092174"/>
            <a:ext cx="2553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抵抗値：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532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lang="el-GR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Ω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>
            <a:off x="6432375" y="4342915"/>
            <a:ext cx="0" cy="77932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6142179" y="5248445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5431971" y="569379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直接箭头连接符 50"/>
          <p:cNvCxnSpPr/>
          <p:nvPr/>
        </p:nvCxnSpPr>
        <p:spPr>
          <a:xfrm>
            <a:off x="9129486" y="3571395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51"/>
          <p:cNvSpPr/>
          <p:nvPr/>
        </p:nvSpPr>
        <p:spPr>
          <a:xfrm>
            <a:off x="8652382" y="2755587"/>
            <a:ext cx="369475" cy="1587328"/>
          </a:xfrm>
          <a:prstGeom prst="rect">
            <a:avLst/>
          </a:prstGeom>
          <a:solidFill>
            <a:srgbClr val="F3EE79"/>
          </a:solidFill>
          <a:ln>
            <a:solidFill>
              <a:srgbClr val="F3E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774143" y="3359346"/>
            <a:ext cx="1180895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文本框 53"/>
          <p:cNvSpPr txBox="1"/>
          <p:nvPr/>
        </p:nvSpPr>
        <p:spPr>
          <a:xfrm>
            <a:off x="10070389" y="33579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誤差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8805079" y="5553839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誤差：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±5%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箭头连接符 56"/>
          <p:cNvCxnSpPr/>
          <p:nvPr/>
        </p:nvCxnSpPr>
        <p:spPr>
          <a:xfrm>
            <a:off x="7186119" y="4312846"/>
            <a:ext cx="0" cy="41973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椭圆 57"/>
          <p:cNvSpPr/>
          <p:nvPr/>
        </p:nvSpPr>
        <p:spPr>
          <a:xfrm>
            <a:off x="6736928" y="4772131"/>
            <a:ext cx="1215086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/>
          <p:cNvSpPr txBox="1"/>
          <p:nvPr/>
        </p:nvSpPr>
        <p:spPr>
          <a:xfrm>
            <a:off x="6768118" y="4806119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乗数 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1M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988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6465" y="422275"/>
            <a:ext cx="8011473" cy="852170"/>
          </a:xfrm>
        </p:spPr>
        <p:txBody>
          <a:bodyPr/>
          <a:lstStyle/>
          <a:p>
            <a:r>
              <a:rPr lang="ja-JP" altLang="en-US" dirty="0" smtClean="0"/>
              <a:t>６色抵抗値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/>
              <a:t>2019.7.29</a:t>
            </a:r>
            <a:endParaRPr lang="zh-CN" altLang="en-US" dirty="0"/>
          </a:p>
        </p:txBody>
      </p:sp>
      <p:sp>
        <p:nvSpPr>
          <p:cNvPr id="25" name="标题 1"/>
          <p:cNvSpPr txBox="1">
            <a:spLocks/>
          </p:cNvSpPr>
          <p:nvPr/>
        </p:nvSpPr>
        <p:spPr>
          <a:xfrm>
            <a:off x="5016980" y="1424933"/>
            <a:ext cx="8011473" cy="852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kern="1200">
                <a:solidFill>
                  <a:srgbClr val="004966"/>
                </a:solidFill>
                <a:latin typeface="Myriad Pro" panose="020B0503030403020204" charset="0"/>
                <a:ea typeface="微软雅黑" panose="020B0503020204020204" charset="-122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1"/>
                </a:solidFill>
              </a:rPr>
              <a:t>読み方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244534" y="6142335"/>
            <a:ext cx="1112700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4906020" y="5808870"/>
            <a:ext cx="1180895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3459843" y="6334873"/>
            <a:ext cx="923925" cy="399606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 rot="10800000">
            <a:off x="926465" y="2491199"/>
            <a:ext cx="9116059" cy="1873551"/>
            <a:chOff x="2031999" y="2393640"/>
            <a:chExt cx="7663543" cy="2321544"/>
          </a:xfrm>
        </p:grpSpPr>
        <p:sp>
          <p:nvSpPr>
            <p:cNvPr id="28" name="圆角矩形 27"/>
            <p:cNvSpPr/>
            <p:nvPr/>
          </p:nvSpPr>
          <p:spPr>
            <a:xfrm>
              <a:off x="2031999" y="2570270"/>
              <a:ext cx="7663543" cy="19682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剪去同侧角的矩形 28"/>
            <p:cNvSpPr/>
            <p:nvPr/>
          </p:nvSpPr>
          <p:spPr>
            <a:xfrm rot="10800000" flipV="1">
              <a:off x="4065052" y="4416753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剪去同侧角的矩形 29"/>
            <p:cNvSpPr/>
            <p:nvPr/>
          </p:nvSpPr>
          <p:spPr>
            <a:xfrm rot="10800000">
              <a:off x="4065051" y="2393640"/>
              <a:ext cx="3569461" cy="298431"/>
            </a:xfrm>
            <a:prstGeom prst="snip2SameRect">
              <a:avLst>
                <a:gd name="adj1" fmla="val 47307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4090237" y="2566189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V="1">
              <a:off x="4171950" y="2692071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7499350" y="2570269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7509995" y="4417773"/>
              <a:ext cx="106899" cy="12180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V="1">
              <a:off x="4171950" y="4412670"/>
              <a:ext cx="3327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4090236" y="4418794"/>
              <a:ext cx="106899" cy="1218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6442445" y="2707075"/>
              <a:ext cx="246742" cy="172059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7048186" y="2663957"/>
              <a:ext cx="181032" cy="176371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5836706" y="2687990"/>
              <a:ext cx="246742" cy="1720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矩形 55"/>
            <p:cNvSpPr/>
            <p:nvPr/>
          </p:nvSpPr>
          <p:spPr>
            <a:xfrm>
              <a:off x="5056417" y="2687990"/>
              <a:ext cx="246742" cy="17206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3197637" y="2575758"/>
              <a:ext cx="278117" cy="196688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40" name="直接箭头连接符 39"/>
          <p:cNvCxnSpPr/>
          <p:nvPr/>
        </p:nvCxnSpPr>
        <p:spPr>
          <a:xfrm>
            <a:off x="3526251" y="2301962"/>
            <a:ext cx="40852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3538914" y="2723227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7476691" y="2745917"/>
            <a:ext cx="0" cy="140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3512077" y="6349402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百位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4" name="直接箭头连接符 43"/>
          <p:cNvCxnSpPr>
            <a:endCxn id="43" idx="0"/>
          </p:cNvCxnSpPr>
          <p:nvPr/>
        </p:nvCxnSpPr>
        <p:spPr>
          <a:xfrm flipH="1">
            <a:off x="3941041" y="4217777"/>
            <a:ext cx="9386" cy="213162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4649385" y="4225499"/>
            <a:ext cx="0" cy="187737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形标注 45"/>
          <p:cNvSpPr/>
          <p:nvPr/>
        </p:nvSpPr>
        <p:spPr>
          <a:xfrm flipH="1" flipV="1">
            <a:off x="288513" y="4916047"/>
            <a:ext cx="3374218" cy="1511650"/>
          </a:xfrm>
          <a:prstGeom prst="wedgeEllipseCallout">
            <a:avLst>
              <a:gd name="adj1" fmla="val -32269"/>
              <a:gd name="adj2" fmla="val 13410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732028" y="5248320"/>
            <a:ext cx="2427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抵抗値：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5326</a:t>
            </a:r>
            <a:r>
              <a:rPr lang="el-GR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Ω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>
            <a:off x="5404128" y="4217777"/>
            <a:ext cx="0" cy="158025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5067503" y="58344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4383768" y="6136170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十位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直接箭头连接符 50"/>
          <p:cNvCxnSpPr/>
          <p:nvPr/>
        </p:nvCxnSpPr>
        <p:spPr>
          <a:xfrm>
            <a:off x="7750953" y="4329109"/>
            <a:ext cx="864" cy="127123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51"/>
          <p:cNvSpPr/>
          <p:nvPr/>
        </p:nvSpPr>
        <p:spPr>
          <a:xfrm>
            <a:off x="7624135" y="2630449"/>
            <a:ext cx="369475" cy="1587328"/>
          </a:xfrm>
          <a:prstGeom prst="rect">
            <a:avLst/>
          </a:prstGeom>
          <a:solidFill>
            <a:srgbClr val="F3EE79"/>
          </a:solidFill>
          <a:ln>
            <a:solidFill>
              <a:srgbClr val="F3E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7190630" y="5642865"/>
            <a:ext cx="1180895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文本框 53"/>
          <p:cNvSpPr txBox="1"/>
          <p:nvPr/>
        </p:nvSpPr>
        <p:spPr>
          <a:xfrm>
            <a:off x="7452618" y="567024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誤差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1430637" y="5654981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誤差：</a:t>
            </a:r>
            <a:r>
              <a:rPr lang="en-US" altLang="zh-CN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±5%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5736006" y="5387349"/>
            <a:ext cx="1215086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/>
          <p:cNvSpPr txBox="1"/>
          <p:nvPr/>
        </p:nvSpPr>
        <p:spPr>
          <a:xfrm>
            <a:off x="5823895" y="541650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乗数</a:t>
            </a:r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1M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3" name="直接箭头连接符 62"/>
          <p:cNvCxnSpPr/>
          <p:nvPr/>
        </p:nvCxnSpPr>
        <p:spPr>
          <a:xfrm>
            <a:off x="6298115" y="4202091"/>
            <a:ext cx="0" cy="108149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8551678" y="4329109"/>
            <a:ext cx="0" cy="58693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椭圆 60"/>
          <p:cNvSpPr/>
          <p:nvPr/>
        </p:nvSpPr>
        <p:spPr>
          <a:xfrm>
            <a:off x="8023759" y="5036271"/>
            <a:ext cx="1180895" cy="424097"/>
          </a:xfrm>
          <a:prstGeom prst="ellipse">
            <a:avLst/>
          </a:prstGeom>
          <a:solidFill>
            <a:srgbClr val="004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文本框 61"/>
          <p:cNvSpPr txBox="1"/>
          <p:nvPr/>
        </p:nvSpPr>
        <p:spPr>
          <a:xfrm>
            <a:off x="8096658" y="506365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温度係数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1111497" y="5975660"/>
            <a:ext cx="17972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温度係数</a:t>
            </a:r>
            <a:r>
              <a:rPr lang="en-US" altLang="ja-JP" sz="1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 5 ppm/K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798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温度係数はどう理解する？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5"/>
          </p:nvPr>
        </p:nvSpPr>
        <p:spPr>
          <a:xfrm>
            <a:off x="4315102" y="5988927"/>
            <a:ext cx="3510280" cy="372745"/>
          </a:xfrm>
        </p:spPr>
        <p:txBody>
          <a:bodyPr>
            <a:noAutofit/>
          </a:bodyPr>
          <a:lstStyle/>
          <a:p>
            <a:r>
              <a:rPr lang="en-US" altLang="zh-CN" sz="2000" dirty="0">
                <a:hlinkClick r:id="rId2"/>
              </a:rPr>
              <a:t>https://www.rohm.co.jp/electronics-basics/resistors/r_what9</a:t>
            </a:r>
            <a:endParaRPr lang="zh-CN" altLang="en-US" sz="2000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2019.7.29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65" y="1330603"/>
            <a:ext cx="6542857" cy="4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1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249</Words>
  <Application>Microsoft Office PowerPoint</Application>
  <PresentationFormat>宽屏</PresentationFormat>
  <Paragraphs>72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ＭＳ Ｐゴシック</vt:lpstr>
      <vt:lpstr>Myriad Pro</vt:lpstr>
      <vt:lpstr>宋体</vt:lpstr>
      <vt:lpstr>微软雅黑</vt:lpstr>
      <vt:lpstr>Arial</vt:lpstr>
      <vt:lpstr>Calibri</vt:lpstr>
      <vt:lpstr>Calibri Light</vt:lpstr>
      <vt:lpstr>Office 主题</vt:lpstr>
      <vt:lpstr>抵抗値の読め方１</vt:lpstr>
      <vt:lpstr>抵抗値の読め方２</vt:lpstr>
      <vt:lpstr>抵抗値の読め方３</vt:lpstr>
      <vt:lpstr>抵抗器のカラーコード</vt:lpstr>
      <vt:lpstr>３色抵抗値</vt:lpstr>
      <vt:lpstr>４色抵抗値</vt:lpstr>
      <vt:lpstr>５色抵抗値</vt:lpstr>
      <vt:lpstr>６色抵抗値</vt:lpstr>
      <vt:lpstr>温度係数はどう理解する？</vt:lpstr>
      <vt:lpstr>特別の抵抗器：０Ω抵抗器</vt:lpstr>
      <vt:lpstr>Seeed ノベリティ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抵抗値の読め方１</dc:title>
  <dc:creator>LIN zhixiao</dc:creator>
  <cp:lastModifiedBy>LIN zhixiao</cp:lastModifiedBy>
  <cp:revision>1</cp:revision>
  <dcterms:created xsi:type="dcterms:W3CDTF">2019-07-19T09:46:45Z</dcterms:created>
  <dcterms:modified xsi:type="dcterms:W3CDTF">2019-07-19T09:57:47Z</dcterms:modified>
</cp:coreProperties>
</file>